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Proxima Nova"/>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bold.fntdata"/><Relationship Id="rId30" Type="http://schemas.openxmlformats.org/officeDocument/2006/relationships/font" Target="fonts/ProximaNova-regular.fntdata"/><Relationship Id="rId11" Type="http://schemas.openxmlformats.org/officeDocument/2006/relationships/slide" Target="slides/slide5.xml"/><Relationship Id="rId33" Type="http://schemas.openxmlformats.org/officeDocument/2006/relationships/font" Target="fonts/ProximaNova-boldItalic.fntdata"/><Relationship Id="rId10" Type="http://schemas.openxmlformats.org/officeDocument/2006/relationships/slide" Target="slides/slide4.xml"/><Relationship Id="rId32" Type="http://schemas.openxmlformats.org/officeDocument/2006/relationships/font" Target="fonts/ProximaNova-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3df0d56dc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3df0d56dc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39fd565ca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39fd565ca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39fd565ca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39fd565ca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3e1100261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3e1100261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3df0d56dc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3df0d56dc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39fd565ca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39fd565ca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39fd565ca2_0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39fd565ca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39fd565ca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39fd565ca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39fd565ca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39fd565ca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39fd565ca2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39fd565ca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They became a Bangladesh limited company in 2005 and have been growing every year. They find technical solutions for their clients. Typically this would mean they are building software products for them, but sometime they would be doing something completely different like researching business data or setting up clients’ firewall.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df0d56dc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3df0d56dc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3df0d56dc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3df0d56dc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3df0d56dc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3df0d56dc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3e0d05305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3e0d05305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3e0d05305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3e0d05305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3dec50755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3dec50755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3dec507552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3dec507552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39fd565ca2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39fd565ca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3df0d56d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3df0d56d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3e0d05305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3e0d05305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9c40d9f9_0_2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9c40d9f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rgbClr val="FF5F15"/>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rgbClr val="FF5F15"/>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rgbClr val="FF5F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5F15"/>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rgbClr val="FF5F15"/>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rgbClr val="FF5F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dur="600">
        <p:push/>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med" p14:dur="600">
        <p:push/>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20.png"/><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png"/><Relationship Id="rId7" Type="http://schemas.openxmlformats.org/officeDocument/2006/relationships/image" Target="../media/image28.png"/><Relationship Id="rId8"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8.png"/><Relationship Id="rId13" Type="http://schemas.openxmlformats.org/officeDocument/2006/relationships/image" Target="../media/image14.png"/><Relationship Id="rId12" Type="http://schemas.openxmlformats.org/officeDocument/2006/relationships/image" Target="../media/image20.png"/><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image" Target="../media/image28.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5"/>
          <p:cNvSpPr txBox="1"/>
          <p:nvPr>
            <p:ph type="ctrTitle"/>
          </p:nvPr>
        </p:nvSpPr>
        <p:spPr>
          <a:xfrm>
            <a:off x="2124275" y="1204513"/>
            <a:ext cx="4687500" cy="1588500"/>
          </a:xfrm>
          <a:prstGeom prst="rect">
            <a:avLst/>
          </a:prstGeom>
        </p:spPr>
        <p:txBody>
          <a:bodyPr anchorCtr="0" anchor="b" bIns="91425" lIns="91425" spcFirstLastPara="1" rIns="91425" wrap="square" tIns="91425">
            <a:noAutofit/>
          </a:bodyPr>
          <a:lstStyle/>
          <a:p>
            <a:pPr indent="457200" lvl="0" marL="914400" rtl="0" algn="l">
              <a:spcBef>
                <a:spcPts val="0"/>
              </a:spcBef>
              <a:spcAft>
                <a:spcPts val="0"/>
              </a:spcAft>
              <a:buNone/>
            </a:pPr>
            <a:r>
              <a:rPr lang="en" sz="3000"/>
              <a:t>Internship at</a:t>
            </a:r>
            <a:endParaRPr sz="3000"/>
          </a:p>
          <a:p>
            <a:pPr indent="457200" lvl="0" marL="0" rtl="0" algn="l">
              <a:spcBef>
                <a:spcPts val="0"/>
              </a:spcBef>
              <a:spcAft>
                <a:spcPts val="0"/>
              </a:spcAft>
              <a:buNone/>
            </a:pPr>
            <a:r>
              <a:rPr lang="en" sz="3000"/>
              <a:t>  KAZ Software Limited</a:t>
            </a:r>
            <a:endParaRPr sz="3000">
              <a:highlight>
                <a:srgbClr val="FF5F15"/>
              </a:highlight>
            </a:endParaRPr>
          </a:p>
        </p:txBody>
      </p:sp>
      <p:sp>
        <p:nvSpPr>
          <p:cNvPr id="105" name="Google Shape;105;p2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Sajjad Hossain</a:t>
            </a:r>
            <a:endParaRPr sz="2300"/>
          </a:p>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Reg No: 2018831032</a:t>
            </a:r>
            <a:endParaRPr sz="17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Department of Software Engineering</a:t>
            </a:r>
            <a:endParaRPr sz="17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Institute of Information and Communication Technology</a:t>
            </a:r>
            <a:endParaRPr sz="17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700">
                <a:latin typeface="Times New Roman"/>
                <a:ea typeface="Times New Roman"/>
                <a:cs typeface="Times New Roman"/>
                <a:sym typeface="Times New Roman"/>
              </a:rPr>
              <a:t>Shahjalal University of Science and Technology, Sylhet</a:t>
            </a:r>
            <a:endParaRPr sz="1700">
              <a:latin typeface="Times New Roman"/>
              <a:ea typeface="Times New Roman"/>
              <a:cs typeface="Times New Roman"/>
              <a:sym typeface="Times New Roman"/>
            </a:endParaRPr>
          </a:p>
        </p:txBody>
      </p:sp>
      <p:pic>
        <p:nvPicPr>
          <p:cNvPr id="106" name="Google Shape;106;p25"/>
          <p:cNvPicPr preferRelativeResize="0"/>
          <p:nvPr/>
        </p:nvPicPr>
        <p:blipFill>
          <a:blip r:embed="rId3">
            <a:alphaModFix/>
          </a:blip>
          <a:stretch>
            <a:fillRect/>
          </a:stretch>
        </p:blipFill>
        <p:spPr>
          <a:xfrm>
            <a:off x="7870000" y="415275"/>
            <a:ext cx="952500" cy="438150"/>
          </a:xfrm>
          <a:prstGeom prst="rect">
            <a:avLst/>
          </a:prstGeom>
          <a:noFill/>
          <a:ln>
            <a:noFill/>
          </a:ln>
        </p:spPr>
      </p:pic>
      <p:pic>
        <p:nvPicPr>
          <p:cNvPr id="107" name="Google Shape;107;p25"/>
          <p:cNvPicPr preferRelativeResize="0"/>
          <p:nvPr/>
        </p:nvPicPr>
        <p:blipFill>
          <a:blip r:embed="rId4">
            <a:alphaModFix/>
          </a:blip>
          <a:stretch>
            <a:fillRect/>
          </a:stretch>
        </p:blipFill>
        <p:spPr>
          <a:xfrm>
            <a:off x="4212537" y="453501"/>
            <a:ext cx="718925" cy="361725"/>
          </a:xfrm>
          <a:prstGeom prst="rect">
            <a:avLst/>
          </a:prstGeom>
          <a:noFill/>
          <a:ln>
            <a:noFill/>
          </a:ln>
        </p:spPr>
      </p:pic>
      <p:pic>
        <p:nvPicPr>
          <p:cNvPr id="108" name="Google Shape;108;p25"/>
          <p:cNvPicPr preferRelativeResize="0"/>
          <p:nvPr/>
        </p:nvPicPr>
        <p:blipFill>
          <a:blip r:embed="rId5">
            <a:alphaModFix/>
          </a:blip>
          <a:stretch>
            <a:fillRect/>
          </a:stretch>
        </p:blipFill>
        <p:spPr>
          <a:xfrm>
            <a:off x="615150" y="141125"/>
            <a:ext cx="856525" cy="849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4"/>
          <p:cNvSpPr txBox="1"/>
          <p:nvPr>
            <p:ph type="title"/>
          </p:nvPr>
        </p:nvSpPr>
        <p:spPr>
          <a:xfrm>
            <a:off x="0" y="0"/>
            <a:ext cx="9144000" cy="7914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My Contributions</a:t>
            </a:r>
            <a:endParaRPr>
              <a:solidFill>
                <a:schemeClr val="lt1"/>
              </a:solidFill>
            </a:endParaRPr>
          </a:p>
        </p:txBody>
      </p:sp>
      <p:sp>
        <p:nvSpPr>
          <p:cNvPr id="173" name="Google Shape;173;p34"/>
          <p:cNvSpPr txBox="1"/>
          <p:nvPr/>
        </p:nvSpPr>
        <p:spPr>
          <a:xfrm>
            <a:off x="59450" y="1106375"/>
            <a:ext cx="8774700" cy="14448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Implemented featured and promotional books that will show on the Hakma app</a:t>
            </a:r>
            <a:endParaRPr>
              <a:latin typeface="Proxima Nova"/>
              <a:ea typeface="Proxima Nova"/>
              <a:cs typeface="Proxima Nova"/>
              <a:sym typeface="Proxima Nova"/>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Implemented charts and cards in dashboard for data visualization</a:t>
            </a:r>
            <a:endParaRPr sz="1700">
              <a:latin typeface="Times New Roman"/>
              <a:ea typeface="Times New Roman"/>
              <a:cs typeface="Times New Roman"/>
              <a:sym typeface="Times New Roman"/>
            </a:endParaRPr>
          </a:p>
          <a:p>
            <a:pPr indent="0" lvl="0" marL="457200" rtl="0" algn="l">
              <a:spcBef>
                <a:spcPts val="0"/>
              </a:spcBef>
              <a:spcAft>
                <a:spcPts val="0"/>
              </a:spcAft>
              <a:buNone/>
            </a:pPr>
            <a:r>
              <a:t/>
            </a:r>
            <a:endParaRPr sz="1350">
              <a:latin typeface="Proxima Nova"/>
              <a:ea typeface="Proxima Nova"/>
              <a:cs typeface="Proxima Nova"/>
              <a:sym typeface="Proxima Nova"/>
            </a:endParaRPr>
          </a:p>
        </p:txBody>
      </p:sp>
      <p:pic>
        <p:nvPicPr>
          <p:cNvPr id="174" name="Google Shape;174;p34"/>
          <p:cNvPicPr preferRelativeResize="0"/>
          <p:nvPr/>
        </p:nvPicPr>
        <p:blipFill>
          <a:blip r:embed="rId3">
            <a:alphaModFix/>
          </a:blip>
          <a:stretch>
            <a:fillRect/>
          </a:stretch>
        </p:blipFill>
        <p:spPr>
          <a:xfrm>
            <a:off x="235100" y="2468050"/>
            <a:ext cx="4077600" cy="2293650"/>
          </a:xfrm>
          <a:prstGeom prst="rect">
            <a:avLst/>
          </a:prstGeom>
          <a:noFill/>
          <a:ln>
            <a:noFill/>
          </a:ln>
        </p:spPr>
      </p:pic>
      <p:pic>
        <p:nvPicPr>
          <p:cNvPr id="175" name="Google Shape;175;p34"/>
          <p:cNvPicPr preferRelativeResize="0"/>
          <p:nvPr/>
        </p:nvPicPr>
        <p:blipFill>
          <a:blip r:embed="rId4">
            <a:alphaModFix/>
          </a:blip>
          <a:stretch>
            <a:fillRect/>
          </a:stretch>
        </p:blipFill>
        <p:spPr>
          <a:xfrm>
            <a:off x="4530000" y="2468050"/>
            <a:ext cx="4077600" cy="2293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5"/>
          <p:cNvSpPr txBox="1"/>
          <p:nvPr>
            <p:ph type="title"/>
          </p:nvPr>
        </p:nvSpPr>
        <p:spPr>
          <a:xfrm>
            <a:off x="0" y="0"/>
            <a:ext cx="9144000" cy="7914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My Contributions</a:t>
            </a:r>
            <a:endParaRPr>
              <a:solidFill>
                <a:schemeClr val="lt1"/>
              </a:solidFill>
            </a:endParaRPr>
          </a:p>
        </p:txBody>
      </p:sp>
      <p:sp>
        <p:nvSpPr>
          <p:cNvPr id="181" name="Google Shape;181;p35"/>
          <p:cNvSpPr txBox="1"/>
          <p:nvPr/>
        </p:nvSpPr>
        <p:spPr>
          <a:xfrm>
            <a:off x="59450" y="1106375"/>
            <a:ext cx="8774700" cy="12561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Data and form validation, filtering and searching</a:t>
            </a:r>
            <a:endParaRPr>
              <a:latin typeface="Proxima Nova"/>
              <a:ea typeface="Proxima Nova"/>
              <a:cs typeface="Proxima Nova"/>
              <a:sym typeface="Proxima Nova"/>
            </a:endParaRPr>
          </a:p>
          <a:p>
            <a:pPr indent="-336550" lvl="0" marL="457200" rtl="0" algn="l">
              <a:lnSpc>
                <a:spcPct val="115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Integrate with backend using REST Architecture</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Integrate Api hooks with React query</a:t>
            </a:r>
            <a:endParaRPr sz="1700">
              <a:latin typeface="Times New Roman"/>
              <a:ea typeface="Times New Roman"/>
              <a:cs typeface="Times New Roman"/>
              <a:sym typeface="Times New Roman"/>
            </a:endParaRPr>
          </a:p>
          <a:p>
            <a:pPr indent="0" lvl="0" marL="457200" rtl="0" algn="l">
              <a:spcBef>
                <a:spcPts val="0"/>
              </a:spcBef>
              <a:spcAft>
                <a:spcPts val="0"/>
              </a:spcAft>
              <a:buNone/>
            </a:pPr>
            <a:r>
              <a:t/>
            </a:r>
            <a:endParaRPr sz="1350">
              <a:latin typeface="Proxima Nova"/>
              <a:ea typeface="Proxima Nova"/>
              <a:cs typeface="Proxima Nova"/>
              <a:sym typeface="Proxima Nova"/>
            </a:endParaRPr>
          </a:p>
        </p:txBody>
      </p:sp>
      <p:pic>
        <p:nvPicPr>
          <p:cNvPr id="182" name="Google Shape;182;p35"/>
          <p:cNvPicPr preferRelativeResize="0"/>
          <p:nvPr/>
        </p:nvPicPr>
        <p:blipFill>
          <a:blip r:embed="rId3">
            <a:alphaModFix/>
          </a:blip>
          <a:stretch>
            <a:fillRect/>
          </a:stretch>
        </p:blipFill>
        <p:spPr>
          <a:xfrm>
            <a:off x="157650" y="2394525"/>
            <a:ext cx="4372349" cy="2293650"/>
          </a:xfrm>
          <a:prstGeom prst="rect">
            <a:avLst/>
          </a:prstGeom>
          <a:noFill/>
          <a:ln>
            <a:noFill/>
          </a:ln>
        </p:spPr>
      </p:pic>
      <p:pic>
        <p:nvPicPr>
          <p:cNvPr id="183" name="Google Shape;183;p35"/>
          <p:cNvPicPr preferRelativeResize="0"/>
          <p:nvPr/>
        </p:nvPicPr>
        <p:blipFill>
          <a:blip r:embed="rId4">
            <a:alphaModFix/>
          </a:blip>
          <a:stretch>
            <a:fillRect/>
          </a:stretch>
        </p:blipFill>
        <p:spPr>
          <a:xfrm>
            <a:off x="4735350" y="2394525"/>
            <a:ext cx="4214251" cy="2293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6"/>
          <p:cNvSpPr txBox="1"/>
          <p:nvPr>
            <p:ph type="title"/>
          </p:nvPr>
        </p:nvSpPr>
        <p:spPr>
          <a:xfrm>
            <a:off x="0" y="0"/>
            <a:ext cx="9144000" cy="7914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My Contributions</a:t>
            </a:r>
            <a:endParaRPr>
              <a:solidFill>
                <a:schemeClr val="lt1"/>
              </a:solidFill>
            </a:endParaRPr>
          </a:p>
        </p:txBody>
      </p:sp>
      <p:sp>
        <p:nvSpPr>
          <p:cNvPr id="189" name="Google Shape;189;p36"/>
          <p:cNvSpPr txBox="1"/>
          <p:nvPr/>
        </p:nvSpPr>
        <p:spPr>
          <a:xfrm>
            <a:off x="59450" y="938425"/>
            <a:ext cx="8774700" cy="12909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Generate and download QR code for student credentials</a:t>
            </a:r>
            <a:endParaRPr>
              <a:latin typeface="Proxima Nova"/>
              <a:ea typeface="Proxima Nova"/>
              <a:cs typeface="Proxima Nova"/>
              <a:sym typeface="Proxima Nova"/>
            </a:endParaRPr>
          </a:p>
          <a:p>
            <a:pPr indent="-336550" lvl="0" marL="457200" rtl="0" algn="l">
              <a:lnSpc>
                <a:spcPct val="115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Create and update Stories, Quizzes, Schools, Classes, Students, Users and promotional books</a:t>
            </a:r>
            <a:endParaRPr sz="1700">
              <a:latin typeface="Times New Roman"/>
              <a:ea typeface="Times New Roman"/>
              <a:cs typeface="Times New Roman"/>
              <a:sym typeface="Times New Roman"/>
            </a:endParaRPr>
          </a:p>
          <a:p>
            <a:pPr indent="0" lvl="0" marL="457200" rtl="0" algn="l">
              <a:spcBef>
                <a:spcPts val="0"/>
              </a:spcBef>
              <a:spcAft>
                <a:spcPts val="0"/>
              </a:spcAft>
              <a:buNone/>
            </a:pPr>
            <a:r>
              <a:t/>
            </a:r>
            <a:endParaRPr sz="1350">
              <a:latin typeface="Proxima Nova"/>
              <a:ea typeface="Proxima Nova"/>
              <a:cs typeface="Proxima Nova"/>
              <a:sym typeface="Proxima Nova"/>
            </a:endParaRPr>
          </a:p>
        </p:txBody>
      </p:sp>
      <p:pic>
        <p:nvPicPr>
          <p:cNvPr id="190" name="Google Shape;190;p36"/>
          <p:cNvPicPr preferRelativeResize="0"/>
          <p:nvPr/>
        </p:nvPicPr>
        <p:blipFill>
          <a:blip r:embed="rId3">
            <a:alphaModFix/>
          </a:blip>
          <a:stretch>
            <a:fillRect/>
          </a:stretch>
        </p:blipFill>
        <p:spPr>
          <a:xfrm>
            <a:off x="141425" y="2394525"/>
            <a:ext cx="4430573" cy="2293650"/>
          </a:xfrm>
          <a:prstGeom prst="rect">
            <a:avLst/>
          </a:prstGeom>
          <a:noFill/>
          <a:ln>
            <a:noFill/>
          </a:ln>
        </p:spPr>
      </p:pic>
      <p:pic>
        <p:nvPicPr>
          <p:cNvPr id="191" name="Google Shape;191;p36"/>
          <p:cNvPicPr preferRelativeResize="0"/>
          <p:nvPr/>
        </p:nvPicPr>
        <p:blipFill>
          <a:blip r:embed="rId4">
            <a:alphaModFix/>
          </a:blip>
          <a:stretch>
            <a:fillRect/>
          </a:stretch>
        </p:blipFill>
        <p:spPr>
          <a:xfrm>
            <a:off x="4745400" y="2394525"/>
            <a:ext cx="4267200" cy="2293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7"/>
          <p:cNvPicPr preferRelativeResize="0"/>
          <p:nvPr/>
        </p:nvPicPr>
        <p:blipFill rotWithShape="1">
          <a:blip r:embed="rId3">
            <a:alphaModFix/>
          </a:blip>
          <a:srcRect b="0" l="5004" r="4995" t="0"/>
          <a:stretch/>
        </p:blipFill>
        <p:spPr>
          <a:xfrm>
            <a:off x="4745875" y="2439500"/>
            <a:ext cx="4192699" cy="2332876"/>
          </a:xfrm>
          <a:prstGeom prst="rect">
            <a:avLst/>
          </a:prstGeom>
          <a:noFill/>
          <a:ln>
            <a:noFill/>
          </a:ln>
        </p:spPr>
      </p:pic>
      <p:pic>
        <p:nvPicPr>
          <p:cNvPr id="197" name="Google Shape;197;p37"/>
          <p:cNvPicPr preferRelativeResize="0"/>
          <p:nvPr/>
        </p:nvPicPr>
        <p:blipFill>
          <a:blip r:embed="rId4">
            <a:alphaModFix/>
          </a:blip>
          <a:stretch>
            <a:fillRect/>
          </a:stretch>
        </p:blipFill>
        <p:spPr>
          <a:xfrm>
            <a:off x="141425" y="2439500"/>
            <a:ext cx="4430573" cy="2332876"/>
          </a:xfrm>
          <a:prstGeom prst="rect">
            <a:avLst/>
          </a:prstGeom>
          <a:noFill/>
          <a:ln>
            <a:noFill/>
          </a:ln>
        </p:spPr>
      </p:pic>
      <p:sp>
        <p:nvSpPr>
          <p:cNvPr id="198" name="Google Shape;198;p37"/>
          <p:cNvSpPr txBox="1"/>
          <p:nvPr>
            <p:ph type="title"/>
          </p:nvPr>
        </p:nvSpPr>
        <p:spPr>
          <a:xfrm>
            <a:off x="0" y="0"/>
            <a:ext cx="9144000" cy="7914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My Contributions</a:t>
            </a:r>
            <a:endParaRPr>
              <a:solidFill>
                <a:schemeClr val="lt1"/>
              </a:solidFill>
            </a:endParaRPr>
          </a:p>
        </p:txBody>
      </p:sp>
      <p:sp>
        <p:nvSpPr>
          <p:cNvPr id="199" name="Google Shape;199;p37"/>
          <p:cNvSpPr txBox="1"/>
          <p:nvPr/>
        </p:nvSpPr>
        <p:spPr>
          <a:xfrm>
            <a:off x="59450" y="1106375"/>
            <a:ext cx="8774700" cy="9927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Generate and print PDF for students informations</a:t>
            </a:r>
            <a:endParaRPr>
              <a:latin typeface="Proxima Nova"/>
              <a:ea typeface="Proxima Nova"/>
              <a:cs typeface="Proxima Nova"/>
              <a:sym typeface="Proxima Nova"/>
            </a:endParaRPr>
          </a:p>
          <a:p>
            <a:pPr indent="-336550" lvl="0" marL="457200" rtl="0" algn="l">
              <a:lnSpc>
                <a:spcPct val="115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Test, Refactor and Fix all features</a:t>
            </a:r>
            <a:endParaRPr sz="1700">
              <a:latin typeface="Times New Roman"/>
              <a:ea typeface="Times New Roman"/>
              <a:cs typeface="Times New Roman"/>
              <a:sym typeface="Times New Roman"/>
            </a:endParaRPr>
          </a:p>
          <a:p>
            <a:pPr indent="0" lvl="0" marL="457200" rtl="0" algn="l">
              <a:spcBef>
                <a:spcPts val="0"/>
              </a:spcBef>
              <a:spcAft>
                <a:spcPts val="0"/>
              </a:spcAft>
              <a:buNone/>
            </a:pPr>
            <a:r>
              <a:t/>
            </a:r>
            <a:endParaRPr sz="1350">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Band Score 9</a:t>
            </a:r>
            <a:endParaRPr/>
          </a:p>
        </p:txBody>
      </p:sp>
      <p:sp>
        <p:nvSpPr>
          <p:cNvPr id="205" name="Google Shape;205;p38"/>
          <p:cNvSpPr txBox="1"/>
          <p:nvPr/>
        </p:nvSpPr>
        <p:spPr>
          <a:xfrm>
            <a:off x="839400" y="1190825"/>
            <a:ext cx="746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A web application for simulating IELTS examination for students to give mock test for preparation</a:t>
            </a:r>
            <a:endParaRPr>
              <a:latin typeface="Proxima Nova"/>
              <a:ea typeface="Proxima Nova"/>
              <a:cs typeface="Proxima Nova"/>
              <a:sym typeface="Proxima Nova"/>
            </a:endParaRPr>
          </a:p>
        </p:txBody>
      </p:sp>
      <p:pic>
        <p:nvPicPr>
          <p:cNvPr id="206" name="Google Shape;206;p38"/>
          <p:cNvPicPr preferRelativeResize="0"/>
          <p:nvPr/>
        </p:nvPicPr>
        <p:blipFill rotWithShape="1">
          <a:blip r:embed="rId3">
            <a:alphaModFix/>
          </a:blip>
          <a:srcRect b="3244" l="0" r="0" t="3244"/>
          <a:stretch/>
        </p:blipFill>
        <p:spPr>
          <a:xfrm>
            <a:off x="274800" y="1979527"/>
            <a:ext cx="4140619" cy="2177974"/>
          </a:xfrm>
          <a:prstGeom prst="rect">
            <a:avLst/>
          </a:prstGeom>
          <a:noFill/>
          <a:ln>
            <a:noFill/>
          </a:ln>
        </p:spPr>
      </p:pic>
      <p:pic>
        <p:nvPicPr>
          <p:cNvPr id="207" name="Google Shape;207;p38"/>
          <p:cNvPicPr preferRelativeResize="0"/>
          <p:nvPr/>
        </p:nvPicPr>
        <p:blipFill rotWithShape="1">
          <a:blip r:embed="rId4">
            <a:alphaModFix/>
          </a:blip>
          <a:srcRect b="4824" l="0" r="0" t="4824"/>
          <a:stretch/>
        </p:blipFill>
        <p:spPr>
          <a:xfrm>
            <a:off x="4583770" y="1979525"/>
            <a:ext cx="4285406" cy="2177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9"/>
          <p:cNvSpPr txBox="1"/>
          <p:nvPr>
            <p:ph type="title"/>
          </p:nvPr>
        </p:nvSpPr>
        <p:spPr>
          <a:xfrm>
            <a:off x="256025" y="2206950"/>
            <a:ext cx="4045200" cy="72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Features</a:t>
            </a:r>
            <a:endParaRPr/>
          </a:p>
        </p:txBody>
      </p:sp>
      <p:sp>
        <p:nvSpPr>
          <p:cNvPr id="213" name="Google Shape;213;p39"/>
          <p:cNvSpPr txBox="1"/>
          <p:nvPr>
            <p:ph idx="2" type="body"/>
          </p:nvPr>
        </p:nvSpPr>
        <p:spPr>
          <a:xfrm>
            <a:off x="4652250" y="266625"/>
            <a:ext cx="4440300" cy="43458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SzPts val="1300"/>
              <a:buChar char="●"/>
            </a:pPr>
            <a:r>
              <a:rPr lang="en" sz="1300"/>
              <a:t>Students</a:t>
            </a:r>
            <a:endParaRPr sz="1300"/>
          </a:p>
          <a:p>
            <a:pPr indent="-311150" lvl="1" marL="914400" rtl="0" algn="l">
              <a:spcBef>
                <a:spcPts val="0"/>
              </a:spcBef>
              <a:spcAft>
                <a:spcPts val="0"/>
              </a:spcAft>
              <a:buSzPts val="1300"/>
              <a:buChar char="○"/>
            </a:pPr>
            <a:r>
              <a:rPr lang="en" sz="1300"/>
              <a:t>C</a:t>
            </a:r>
            <a:r>
              <a:rPr lang="en" sz="1300"/>
              <a:t>an give test based on skill type and level</a:t>
            </a:r>
            <a:endParaRPr sz="1300"/>
          </a:p>
          <a:p>
            <a:pPr indent="-311150" lvl="1" marL="914400" rtl="0" algn="l">
              <a:spcBef>
                <a:spcPts val="0"/>
              </a:spcBef>
              <a:spcAft>
                <a:spcPts val="0"/>
              </a:spcAft>
              <a:buSzPts val="1300"/>
              <a:buChar char="○"/>
            </a:pPr>
            <a:r>
              <a:rPr lang="en" sz="1300"/>
              <a:t>Can review test results after giving test</a:t>
            </a:r>
            <a:endParaRPr sz="1300"/>
          </a:p>
          <a:p>
            <a:pPr indent="-311150" lvl="1" marL="914400" rtl="0" algn="l">
              <a:spcBef>
                <a:spcPts val="0"/>
              </a:spcBef>
              <a:spcAft>
                <a:spcPts val="0"/>
              </a:spcAft>
              <a:buSzPts val="1300"/>
              <a:buChar char="○"/>
            </a:pPr>
            <a:r>
              <a:rPr lang="en" sz="1300"/>
              <a:t>Can purchase bundle containing multiple test</a:t>
            </a:r>
            <a:endParaRPr sz="1300"/>
          </a:p>
          <a:p>
            <a:pPr indent="-311150" lvl="1" marL="914400" rtl="0" algn="l">
              <a:spcBef>
                <a:spcPts val="0"/>
              </a:spcBef>
              <a:spcAft>
                <a:spcPts val="0"/>
              </a:spcAft>
              <a:buSzPts val="1300"/>
              <a:buChar char="○"/>
            </a:pPr>
            <a:r>
              <a:rPr lang="en" sz="1300"/>
              <a:t>Sign up with email, Google and facebook</a:t>
            </a:r>
            <a:endParaRPr sz="1300"/>
          </a:p>
          <a:p>
            <a:pPr indent="-311150" lvl="1" marL="914400" rtl="0" algn="l">
              <a:spcBef>
                <a:spcPts val="0"/>
              </a:spcBef>
              <a:spcAft>
                <a:spcPts val="0"/>
              </a:spcAft>
              <a:buSzPts val="1300"/>
              <a:buChar char="○"/>
            </a:pPr>
            <a:r>
              <a:rPr lang="en" sz="1300"/>
              <a:t>Can give free assessment </a:t>
            </a:r>
            <a:endParaRPr sz="1300"/>
          </a:p>
          <a:p>
            <a:pPr indent="-311150" lvl="0" marL="457200" rtl="0" algn="l">
              <a:spcBef>
                <a:spcPts val="0"/>
              </a:spcBef>
              <a:spcAft>
                <a:spcPts val="0"/>
              </a:spcAft>
              <a:buSzPts val="1300"/>
              <a:buChar char="●"/>
            </a:pPr>
            <a:r>
              <a:rPr lang="en" sz="1300"/>
              <a:t>Teachers</a:t>
            </a:r>
            <a:endParaRPr sz="1300"/>
          </a:p>
          <a:p>
            <a:pPr indent="-311150" lvl="1" marL="914400" rtl="0" algn="l">
              <a:spcBef>
                <a:spcPts val="0"/>
              </a:spcBef>
              <a:spcAft>
                <a:spcPts val="0"/>
              </a:spcAft>
              <a:buSzPts val="1300"/>
              <a:buChar char="○"/>
            </a:pPr>
            <a:r>
              <a:rPr lang="en" sz="1300"/>
              <a:t>Create and update parts</a:t>
            </a:r>
            <a:endParaRPr sz="1300"/>
          </a:p>
          <a:p>
            <a:pPr indent="-311150" lvl="1" marL="914400" rtl="0" algn="l">
              <a:spcBef>
                <a:spcPts val="0"/>
              </a:spcBef>
              <a:spcAft>
                <a:spcPts val="0"/>
              </a:spcAft>
              <a:buSzPts val="1300"/>
              <a:buChar char="○"/>
            </a:pPr>
            <a:r>
              <a:rPr lang="en" sz="1300"/>
              <a:t>check assessments</a:t>
            </a:r>
            <a:endParaRPr sz="1300"/>
          </a:p>
          <a:p>
            <a:pPr indent="-311150" lvl="1" marL="914400" rtl="0" algn="l">
              <a:spcBef>
                <a:spcPts val="0"/>
              </a:spcBef>
              <a:spcAft>
                <a:spcPts val="0"/>
              </a:spcAft>
              <a:buSzPts val="1300"/>
              <a:buChar char="○"/>
            </a:pPr>
            <a:r>
              <a:rPr lang="en" sz="1300"/>
              <a:t>Auto generate test</a:t>
            </a: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Tools and Technologies</a:t>
            </a:r>
            <a:endParaRPr sz="3600"/>
          </a:p>
        </p:txBody>
      </p:sp>
      <p:pic>
        <p:nvPicPr>
          <p:cNvPr id="219" name="Google Shape;219;p40"/>
          <p:cNvPicPr preferRelativeResize="0"/>
          <p:nvPr/>
        </p:nvPicPr>
        <p:blipFill>
          <a:blip r:embed="rId3">
            <a:alphaModFix/>
          </a:blip>
          <a:stretch>
            <a:fillRect/>
          </a:stretch>
        </p:blipFill>
        <p:spPr>
          <a:xfrm>
            <a:off x="952015" y="1523312"/>
            <a:ext cx="1031900" cy="897375"/>
          </a:xfrm>
          <a:prstGeom prst="rect">
            <a:avLst/>
          </a:prstGeom>
          <a:noFill/>
          <a:ln>
            <a:noFill/>
          </a:ln>
        </p:spPr>
      </p:pic>
      <p:pic>
        <p:nvPicPr>
          <p:cNvPr id="220" name="Google Shape;220;p40"/>
          <p:cNvPicPr preferRelativeResize="0"/>
          <p:nvPr/>
        </p:nvPicPr>
        <p:blipFill>
          <a:blip r:embed="rId4">
            <a:alphaModFix/>
          </a:blip>
          <a:stretch>
            <a:fillRect/>
          </a:stretch>
        </p:blipFill>
        <p:spPr>
          <a:xfrm>
            <a:off x="2789084" y="1483111"/>
            <a:ext cx="977751" cy="977751"/>
          </a:xfrm>
          <a:prstGeom prst="rect">
            <a:avLst/>
          </a:prstGeom>
          <a:noFill/>
          <a:ln>
            <a:noFill/>
          </a:ln>
        </p:spPr>
      </p:pic>
      <p:pic>
        <p:nvPicPr>
          <p:cNvPr id="221" name="Google Shape;221;p40"/>
          <p:cNvPicPr preferRelativeResize="0"/>
          <p:nvPr/>
        </p:nvPicPr>
        <p:blipFill>
          <a:blip r:embed="rId5">
            <a:alphaModFix/>
          </a:blip>
          <a:stretch>
            <a:fillRect/>
          </a:stretch>
        </p:blipFill>
        <p:spPr>
          <a:xfrm>
            <a:off x="206717" y="3469956"/>
            <a:ext cx="977746" cy="977746"/>
          </a:xfrm>
          <a:prstGeom prst="rect">
            <a:avLst/>
          </a:prstGeom>
          <a:noFill/>
          <a:ln>
            <a:noFill/>
          </a:ln>
        </p:spPr>
      </p:pic>
      <p:pic>
        <p:nvPicPr>
          <p:cNvPr id="222" name="Google Shape;222;p40"/>
          <p:cNvPicPr preferRelativeResize="0"/>
          <p:nvPr/>
        </p:nvPicPr>
        <p:blipFill>
          <a:blip r:embed="rId6">
            <a:alphaModFix/>
          </a:blip>
          <a:stretch>
            <a:fillRect/>
          </a:stretch>
        </p:blipFill>
        <p:spPr>
          <a:xfrm>
            <a:off x="4572000" y="1436286"/>
            <a:ext cx="1071400" cy="1071400"/>
          </a:xfrm>
          <a:prstGeom prst="rect">
            <a:avLst/>
          </a:prstGeom>
          <a:noFill/>
          <a:ln>
            <a:noFill/>
          </a:ln>
        </p:spPr>
      </p:pic>
      <p:pic>
        <p:nvPicPr>
          <p:cNvPr id="223" name="Google Shape;223;p40"/>
          <p:cNvPicPr preferRelativeResize="0"/>
          <p:nvPr/>
        </p:nvPicPr>
        <p:blipFill>
          <a:blip r:embed="rId7">
            <a:alphaModFix/>
          </a:blip>
          <a:stretch>
            <a:fillRect/>
          </a:stretch>
        </p:blipFill>
        <p:spPr>
          <a:xfrm>
            <a:off x="1725324" y="3266888"/>
            <a:ext cx="1243776" cy="1243776"/>
          </a:xfrm>
          <a:prstGeom prst="rect">
            <a:avLst/>
          </a:prstGeom>
          <a:noFill/>
          <a:ln>
            <a:noFill/>
          </a:ln>
        </p:spPr>
      </p:pic>
      <p:pic>
        <p:nvPicPr>
          <p:cNvPr id="224" name="Google Shape;224;p40"/>
          <p:cNvPicPr preferRelativeResize="0"/>
          <p:nvPr/>
        </p:nvPicPr>
        <p:blipFill>
          <a:blip r:embed="rId8">
            <a:alphaModFix/>
          </a:blip>
          <a:stretch>
            <a:fillRect/>
          </a:stretch>
        </p:blipFill>
        <p:spPr>
          <a:xfrm>
            <a:off x="3509938" y="3329850"/>
            <a:ext cx="1314224" cy="1117850"/>
          </a:xfrm>
          <a:prstGeom prst="rect">
            <a:avLst/>
          </a:prstGeom>
          <a:noFill/>
          <a:ln>
            <a:noFill/>
          </a:ln>
        </p:spPr>
      </p:pic>
      <p:pic>
        <p:nvPicPr>
          <p:cNvPr id="225" name="Google Shape;225;p40"/>
          <p:cNvPicPr preferRelativeResize="0"/>
          <p:nvPr/>
        </p:nvPicPr>
        <p:blipFill>
          <a:blip r:embed="rId9">
            <a:alphaModFix/>
          </a:blip>
          <a:stretch>
            <a:fillRect/>
          </a:stretch>
        </p:blipFill>
        <p:spPr>
          <a:xfrm>
            <a:off x="6236480" y="1436312"/>
            <a:ext cx="1175045" cy="1243775"/>
          </a:xfrm>
          <a:prstGeom prst="rect">
            <a:avLst/>
          </a:prstGeom>
          <a:noFill/>
          <a:ln>
            <a:noFill/>
          </a:ln>
        </p:spPr>
      </p:pic>
      <p:pic>
        <p:nvPicPr>
          <p:cNvPr id="226" name="Google Shape;226;p40"/>
          <p:cNvPicPr preferRelativeResize="0"/>
          <p:nvPr/>
        </p:nvPicPr>
        <p:blipFill>
          <a:blip r:embed="rId10">
            <a:alphaModFix/>
          </a:blip>
          <a:stretch>
            <a:fillRect/>
          </a:stretch>
        </p:blipFill>
        <p:spPr>
          <a:xfrm>
            <a:off x="5646200" y="3329863"/>
            <a:ext cx="1080733" cy="1117850"/>
          </a:xfrm>
          <a:prstGeom prst="rect">
            <a:avLst/>
          </a:prstGeom>
          <a:noFill/>
          <a:ln>
            <a:noFill/>
          </a:ln>
        </p:spPr>
      </p:pic>
      <p:pic>
        <p:nvPicPr>
          <p:cNvPr id="227" name="Google Shape;227;p40"/>
          <p:cNvPicPr preferRelativeResize="0"/>
          <p:nvPr/>
        </p:nvPicPr>
        <p:blipFill>
          <a:blip r:embed="rId11">
            <a:alphaModFix/>
          </a:blip>
          <a:stretch>
            <a:fillRect/>
          </a:stretch>
        </p:blipFill>
        <p:spPr>
          <a:xfrm>
            <a:off x="7327525" y="3231675"/>
            <a:ext cx="1314225" cy="1314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1"/>
          <p:cNvSpPr txBox="1"/>
          <p:nvPr>
            <p:ph type="title"/>
          </p:nvPr>
        </p:nvSpPr>
        <p:spPr>
          <a:xfrm>
            <a:off x="0" y="0"/>
            <a:ext cx="9144000" cy="7914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My Contributions</a:t>
            </a:r>
            <a:endParaRPr>
              <a:solidFill>
                <a:schemeClr val="lt1"/>
              </a:solidFill>
            </a:endParaRPr>
          </a:p>
        </p:txBody>
      </p:sp>
      <p:sp>
        <p:nvSpPr>
          <p:cNvPr id="233" name="Google Shape;233;p41"/>
          <p:cNvSpPr txBox="1"/>
          <p:nvPr/>
        </p:nvSpPr>
        <p:spPr>
          <a:xfrm>
            <a:off x="59450" y="1106375"/>
            <a:ext cx="8774700" cy="12561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Implemented authentication with google and facebook</a:t>
            </a:r>
            <a:endParaRPr>
              <a:latin typeface="Proxima Nova"/>
              <a:ea typeface="Proxima Nova"/>
              <a:cs typeface="Proxima Nova"/>
              <a:sym typeface="Proxima Nova"/>
            </a:endParaRPr>
          </a:p>
          <a:p>
            <a:pPr indent="-336550" lvl="0" marL="457200" rtl="0" algn="l">
              <a:lnSpc>
                <a:spcPct val="115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Implemented student dashboard and student test review pages.</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Implemented drag and drop features</a:t>
            </a:r>
            <a:endParaRPr sz="1700">
              <a:latin typeface="Times New Roman"/>
              <a:ea typeface="Times New Roman"/>
              <a:cs typeface="Times New Roman"/>
              <a:sym typeface="Times New Roman"/>
            </a:endParaRPr>
          </a:p>
          <a:p>
            <a:pPr indent="0" lvl="0" marL="457200" rtl="0" algn="l">
              <a:spcBef>
                <a:spcPts val="0"/>
              </a:spcBef>
              <a:spcAft>
                <a:spcPts val="0"/>
              </a:spcAft>
              <a:buNone/>
            </a:pPr>
            <a:r>
              <a:t/>
            </a:r>
            <a:endParaRPr sz="1350">
              <a:latin typeface="Proxima Nova"/>
              <a:ea typeface="Proxima Nova"/>
              <a:cs typeface="Proxima Nova"/>
              <a:sym typeface="Proxima Nova"/>
            </a:endParaRPr>
          </a:p>
        </p:txBody>
      </p:sp>
      <p:pic>
        <p:nvPicPr>
          <p:cNvPr id="234" name="Google Shape;234;p41"/>
          <p:cNvPicPr preferRelativeResize="0"/>
          <p:nvPr/>
        </p:nvPicPr>
        <p:blipFill rotWithShape="1">
          <a:blip r:embed="rId3">
            <a:alphaModFix/>
          </a:blip>
          <a:srcRect b="0" l="0" r="0" t="0"/>
          <a:stretch/>
        </p:blipFill>
        <p:spPr>
          <a:xfrm>
            <a:off x="305850" y="2468050"/>
            <a:ext cx="4077600" cy="2293650"/>
          </a:xfrm>
          <a:prstGeom prst="rect">
            <a:avLst/>
          </a:prstGeom>
          <a:noFill/>
          <a:ln>
            <a:noFill/>
          </a:ln>
        </p:spPr>
      </p:pic>
      <p:pic>
        <p:nvPicPr>
          <p:cNvPr id="235" name="Google Shape;235;p41"/>
          <p:cNvPicPr preferRelativeResize="0"/>
          <p:nvPr/>
        </p:nvPicPr>
        <p:blipFill rotWithShape="1">
          <a:blip r:embed="rId4">
            <a:alphaModFix/>
          </a:blip>
          <a:srcRect b="0" l="0" r="0" t="0"/>
          <a:stretch/>
        </p:blipFill>
        <p:spPr>
          <a:xfrm>
            <a:off x="4651575" y="2468050"/>
            <a:ext cx="4077600" cy="2293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2"/>
          <p:cNvSpPr txBox="1"/>
          <p:nvPr>
            <p:ph type="title"/>
          </p:nvPr>
        </p:nvSpPr>
        <p:spPr>
          <a:xfrm>
            <a:off x="0" y="0"/>
            <a:ext cx="9144000" cy="7914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My Contributions</a:t>
            </a:r>
            <a:endParaRPr>
              <a:solidFill>
                <a:schemeClr val="lt1"/>
              </a:solidFill>
            </a:endParaRPr>
          </a:p>
        </p:txBody>
      </p:sp>
      <p:sp>
        <p:nvSpPr>
          <p:cNvPr id="241" name="Google Shape;241;p42"/>
          <p:cNvSpPr txBox="1"/>
          <p:nvPr/>
        </p:nvSpPr>
        <p:spPr>
          <a:xfrm>
            <a:off x="59450" y="969900"/>
            <a:ext cx="8774700" cy="159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Basic CRUD functionality with React Query</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Implemented student test review pages.</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integrated reading and listening test modules</a:t>
            </a:r>
            <a:endParaRPr sz="1700">
              <a:latin typeface="Times New Roman"/>
              <a:ea typeface="Times New Roman"/>
              <a:cs typeface="Times New Roman"/>
              <a:sym typeface="Times New Roman"/>
            </a:endParaRPr>
          </a:p>
          <a:p>
            <a:pPr indent="0" lvl="0" marL="457200" rtl="0" algn="l">
              <a:spcBef>
                <a:spcPts val="0"/>
              </a:spcBef>
              <a:spcAft>
                <a:spcPts val="0"/>
              </a:spcAft>
              <a:buNone/>
            </a:pPr>
            <a:r>
              <a:t/>
            </a:r>
            <a:endParaRPr sz="1350">
              <a:latin typeface="Proxima Nova"/>
              <a:ea typeface="Proxima Nova"/>
              <a:cs typeface="Proxima Nova"/>
              <a:sym typeface="Proxima Nova"/>
            </a:endParaRPr>
          </a:p>
        </p:txBody>
      </p:sp>
      <p:pic>
        <p:nvPicPr>
          <p:cNvPr id="242" name="Google Shape;242;p42"/>
          <p:cNvPicPr preferRelativeResize="0"/>
          <p:nvPr/>
        </p:nvPicPr>
        <p:blipFill rotWithShape="1">
          <a:blip r:embed="rId3">
            <a:alphaModFix/>
          </a:blip>
          <a:srcRect b="0" l="2444" r="2453" t="0"/>
          <a:stretch/>
        </p:blipFill>
        <p:spPr>
          <a:xfrm>
            <a:off x="141425" y="2479875"/>
            <a:ext cx="4430573" cy="2293650"/>
          </a:xfrm>
          <a:prstGeom prst="rect">
            <a:avLst/>
          </a:prstGeom>
          <a:noFill/>
          <a:ln>
            <a:noFill/>
          </a:ln>
        </p:spPr>
      </p:pic>
      <p:pic>
        <p:nvPicPr>
          <p:cNvPr id="243" name="Google Shape;243;p42"/>
          <p:cNvPicPr preferRelativeResize="0"/>
          <p:nvPr/>
        </p:nvPicPr>
        <p:blipFill rotWithShape="1">
          <a:blip r:embed="rId4">
            <a:alphaModFix/>
          </a:blip>
          <a:srcRect b="0" l="3523" r="3513" t="0"/>
          <a:stretch/>
        </p:blipFill>
        <p:spPr>
          <a:xfrm>
            <a:off x="4661400" y="2479875"/>
            <a:ext cx="4267200" cy="2293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3"/>
          <p:cNvSpPr txBox="1"/>
          <p:nvPr>
            <p:ph type="title"/>
          </p:nvPr>
        </p:nvSpPr>
        <p:spPr>
          <a:xfrm>
            <a:off x="0" y="0"/>
            <a:ext cx="9144000" cy="7914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My Contributions</a:t>
            </a:r>
            <a:endParaRPr>
              <a:solidFill>
                <a:schemeClr val="lt1"/>
              </a:solidFill>
            </a:endParaRPr>
          </a:p>
        </p:txBody>
      </p:sp>
      <p:sp>
        <p:nvSpPr>
          <p:cNvPr id="249" name="Google Shape;249;p43"/>
          <p:cNvSpPr txBox="1"/>
          <p:nvPr/>
        </p:nvSpPr>
        <p:spPr>
          <a:xfrm>
            <a:off x="59450" y="1106375"/>
            <a:ext cx="8774700" cy="1439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Implemented automated test generation</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Integrate with backend using REST Architecture</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Implemented filtering, pagination and searching</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implemented the logic for free assessment</a:t>
            </a:r>
            <a:endParaRPr sz="1700">
              <a:latin typeface="Times New Roman"/>
              <a:ea typeface="Times New Roman"/>
              <a:cs typeface="Times New Roman"/>
              <a:sym typeface="Times New Roman"/>
            </a:endParaRPr>
          </a:p>
          <a:p>
            <a:pPr indent="0" lvl="0" marL="457200" rtl="0" algn="l">
              <a:spcBef>
                <a:spcPts val="0"/>
              </a:spcBef>
              <a:spcAft>
                <a:spcPts val="0"/>
              </a:spcAft>
              <a:buNone/>
            </a:pPr>
            <a:r>
              <a:t/>
            </a:r>
            <a:endParaRPr sz="1350">
              <a:latin typeface="Proxima Nova"/>
              <a:ea typeface="Proxima Nova"/>
              <a:cs typeface="Proxima Nova"/>
              <a:sym typeface="Proxima Nova"/>
            </a:endParaRPr>
          </a:p>
        </p:txBody>
      </p:sp>
      <p:pic>
        <p:nvPicPr>
          <p:cNvPr id="250" name="Google Shape;250;p43"/>
          <p:cNvPicPr preferRelativeResize="0"/>
          <p:nvPr/>
        </p:nvPicPr>
        <p:blipFill rotWithShape="1">
          <a:blip r:embed="rId3">
            <a:alphaModFix/>
          </a:blip>
          <a:srcRect b="3984" l="0" r="0" t="3984"/>
          <a:stretch/>
        </p:blipFill>
        <p:spPr>
          <a:xfrm>
            <a:off x="141425" y="2479875"/>
            <a:ext cx="4430573" cy="2293650"/>
          </a:xfrm>
          <a:prstGeom prst="rect">
            <a:avLst/>
          </a:prstGeom>
          <a:noFill/>
          <a:ln>
            <a:noFill/>
          </a:ln>
        </p:spPr>
      </p:pic>
      <p:pic>
        <p:nvPicPr>
          <p:cNvPr id="251" name="Google Shape;251;p43"/>
          <p:cNvPicPr preferRelativeResize="0"/>
          <p:nvPr/>
        </p:nvPicPr>
        <p:blipFill rotWithShape="1">
          <a:blip r:embed="rId4">
            <a:alphaModFix/>
          </a:blip>
          <a:srcRect b="2226" l="0" r="0" t="2216"/>
          <a:stretch/>
        </p:blipFill>
        <p:spPr>
          <a:xfrm>
            <a:off x="4661400" y="2479875"/>
            <a:ext cx="4267200" cy="2293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510450" y="1819600"/>
            <a:ext cx="8123100" cy="101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t>Kaz </a:t>
            </a:r>
            <a:r>
              <a:rPr b="1" lang="en" sz="6000"/>
              <a:t>Software Limited</a:t>
            </a:r>
            <a:endParaRPr sz="3000"/>
          </a:p>
        </p:txBody>
      </p:sp>
      <p:sp>
        <p:nvSpPr>
          <p:cNvPr id="114" name="Google Shape;114;p26"/>
          <p:cNvSpPr txBox="1"/>
          <p:nvPr/>
        </p:nvSpPr>
        <p:spPr>
          <a:xfrm>
            <a:off x="510450" y="3129950"/>
            <a:ext cx="7725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Proxima Nova"/>
                <a:ea typeface="Proxima Nova"/>
                <a:cs typeface="Proxima Nova"/>
                <a:sym typeface="Proxima Nova"/>
              </a:rPr>
              <a:t>A custom software company in Bangladesh started as a start-up software outsourcing company in 2004</a:t>
            </a:r>
            <a:endParaRPr>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4"/>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did I learn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5"/>
          <p:cNvSpPr txBox="1"/>
          <p:nvPr>
            <p:ph type="title"/>
          </p:nvPr>
        </p:nvSpPr>
        <p:spPr>
          <a:xfrm>
            <a:off x="274025" y="1815150"/>
            <a:ext cx="4045200" cy="151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Technical Aspect</a:t>
            </a:r>
            <a:endParaRPr/>
          </a:p>
        </p:txBody>
      </p:sp>
      <p:sp>
        <p:nvSpPr>
          <p:cNvPr id="262" name="Google Shape;262;p4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Typescript</a:t>
            </a:r>
            <a:endParaRPr sz="2000"/>
          </a:p>
          <a:p>
            <a:pPr indent="-355600" lvl="0" marL="457200" rtl="0" algn="l">
              <a:spcBef>
                <a:spcPts val="0"/>
              </a:spcBef>
              <a:spcAft>
                <a:spcPts val="0"/>
              </a:spcAft>
              <a:buSzPts val="2000"/>
              <a:buChar char="●"/>
            </a:pPr>
            <a:r>
              <a:rPr lang="en" sz="2000"/>
              <a:t>ReactJS</a:t>
            </a:r>
            <a:endParaRPr sz="2000"/>
          </a:p>
          <a:p>
            <a:pPr indent="-355600" lvl="0" marL="457200" rtl="0" algn="l">
              <a:spcBef>
                <a:spcPts val="0"/>
              </a:spcBef>
              <a:spcAft>
                <a:spcPts val="0"/>
              </a:spcAft>
              <a:buSzPts val="2000"/>
              <a:buChar char="●"/>
            </a:pPr>
            <a:r>
              <a:rPr lang="en" sz="2000"/>
              <a:t>Git</a:t>
            </a:r>
            <a:endParaRPr sz="2000"/>
          </a:p>
          <a:p>
            <a:pPr indent="-355600" lvl="0" marL="457200" rtl="0" algn="l">
              <a:spcBef>
                <a:spcPts val="0"/>
              </a:spcBef>
              <a:spcAft>
                <a:spcPts val="0"/>
              </a:spcAft>
              <a:buSzPts val="2000"/>
              <a:buChar char="●"/>
            </a:pPr>
            <a:r>
              <a:rPr lang="en" sz="2000"/>
              <a:t>Bootstrap</a:t>
            </a:r>
            <a:endParaRPr sz="2000"/>
          </a:p>
          <a:p>
            <a:pPr indent="-355600" lvl="0" marL="457200" rtl="0" algn="l">
              <a:spcBef>
                <a:spcPts val="0"/>
              </a:spcBef>
              <a:spcAft>
                <a:spcPts val="0"/>
              </a:spcAft>
              <a:buSzPts val="2000"/>
              <a:buChar char="●"/>
            </a:pPr>
            <a:r>
              <a:rPr lang="en" sz="2000"/>
              <a:t>React Query</a:t>
            </a:r>
            <a:endParaRPr sz="2000"/>
          </a:p>
          <a:p>
            <a:pPr indent="-355600" lvl="0" marL="457200" rtl="0" algn="l">
              <a:spcBef>
                <a:spcPts val="0"/>
              </a:spcBef>
              <a:spcAft>
                <a:spcPts val="0"/>
              </a:spcAft>
              <a:buSzPts val="2000"/>
              <a:buChar char="●"/>
            </a:pPr>
            <a:r>
              <a:rPr lang="en" sz="2000"/>
              <a:t>Visual Studio Code</a:t>
            </a:r>
            <a:endParaRPr sz="2000"/>
          </a:p>
          <a:p>
            <a:pPr indent="-355600" lvl="0" marL="457200" rtl="0" algn="l">
              <a:spcBef>
                <a:spcPts val="0"/>
              </a:spcBef>
              <a:spcAft>
                <a:spcPts val="0"/>
              </a:spcAft>
              <a:buSzPts val="2000"/>
              <a:buChar char="●"/>
            </a:pPr>
            <a:r>
              <a:rPr lang="en" sz="2000"/>
              <a:t>And many more…</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6"/>
          <p:cNvSpPr txBox="1"/>
          <p:nvPr>
            <p:ph type="title"/>
          </p:nvPr>
        </p:nvSpPr>
        <p:spPr>
          <a:xfrm>
            <a:off x="274025" y="1815150"/>
            <a:ext cx="4045200" cy="151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Non-</a:t>
            </a:r>
            <a:r>
              <a:rPr lang="en"/>
              <a:t>Technical Aspect</a:t>
            </a:r>
            <a:endParaRPr/>
          </a:p>
        </p:txBody>
      </p:sp>
      <p:sp>
        <p:nvSpPr>
          <p:cNvPr id="268" name="Google Shape;268;p4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How to increase Code Quality</a:t>
            </a:r>
            <a:endParaRPr sz="2000"/>
          </a:p>
          <a:p>
            <a:pPr indent="-355600" lvl="0" marL="457200" rtl="0" algn="l">
              <a:spcBef>
                <a:spcPts val="0"/>
              </a:spcBef>
              <a:spcAft>
                <a:spcPts val="0"/>
              </a:spcAft>
              <a:buSzPts val="2000"/>
              <a:buChar char="●"/>
            </a:pPr>
            <a:r>
              <a:rPr lang="en" sz="2000"/>
              <a:t>Professionalism</a:t>
            </a:r>
            <a:endParaRPr sz="2000"/>
          </a:p>
          <a:p>
            <a:pPr indent="-355600" lvl="0" marL="457200" rtl="0" algn="l">
              <a:spcBef>
                <a:spcPts val="0"/>
              </a:spcBef>
              <a:spcAft>
                <a:spcPts val="0"/>
              </a:spcAft>
              <a:buSzPts val="2000"/>
              <a:buChar char="●"/>
            </a:pPr>
            <a:r>
              <a:rPr lang="en" sz="2000"/>
              <a:t>Team Work</a:t>
            </a:r>
            <a:endParaRPr sz="2000"/>
          </a:p>
          <a:p>
            <a:pPr indent="-355600" lvl="0" marL="457200" rtl="0" algn="l">
              <a:spcBef>
                <a:spcPts val="0"/>
              </a:spcBef>
              <a:spcAft>
                <a:spcPts val="0"/>
              </a:spcAft>
              <a:buSzPts val="2000"/>
              <a:buChar char="●"/>
            </a:pPr>
            <a:r>
              <a:rPr lang="en" sz="2000"/>
              <a:t>Punctuality</a:t>
            </a:r>
            <a:endParaRPr sz="2000"/>
          </a:p>
          <a:p>
            <a:pPr indent="-355600" lvl="0" marL="457200" rtl="0" algn="l">
              <a:spcBef>
                <a:spcPts val="0"/>
              </a:spcBef>
              <a:spcAft>
                <a:spcPts val="0"/>
              </a:spcAft>
              <a:buSzPts val="2000"/>
              <a:buChar char="●"/>
            </a:pPr>
            <a:r>
              <a:rPr lang="en" sz="2000"/>
              <a:t>Communication</a:t>
            </a:r>
            <a:endParaRPr sz="2000"/>
          </a:p>
          <a:p>
            <a:pPr indent="-355600" lvl="0" marL="457200" rtl="0" algn="l">
              <a:spcBef>
                <a:spcPts val="0"/>
              </a:spcBef>
              <a:spcAft>
                <a:spcPts val="0"/>
              </a:spcAft>
              <a:buSzPts val="2000"/>
              <a:buChar char="●"/>
            </a:pPr>
            <a:r>
              <a:rPr lang="en" sz="2000"/>
              <a:t>Planning</a:t>
            </a:r>
            <a:endParaRPr sz="2000"/>
          </a:p>
          <a:p>
            <a:pPr indent="-355600" lvl="0" marL="457200" rtl="0" algn="l">
              <a:spcBef>
                <a:spcPts val="0"/>
              </a:spcBef>
              <a:spcAft>
                <a:spcPts val="0"/>
              </a:spcAft>
              <a:buSzPts val="2000"/>
              <a:buChar char="●"/>
            </a:pPr>
            <a:r>
              <a:rPr lang="en" sz="2000"/>
              <a:t>Knowledge Sharing</a:t>
            </a:r>
            <a:endParaRPr sz="2000"/>
          </a:p>
          <a:p>
            <a:pPr indent="-355600" lvl="0" marL="457200" rtl="0" algn="l">
              <a:spcBef>
                <a:spcPts val="0"/>
              </a:spcBef>
              <a:spcAft>
                <a:spcPts val="0"/>
              </a:spcAft>
              <a:buSzPts val="2000"/>
              <a:buChar char="●"/>
            </a:pPr>
            <a:r>
              <a:rPr lang="en" sz="2000"/>
              <a:t>And many more</a:t>
            </a:r>
            <a:r>
              <a:rPr lang="en" sz="2000"/>
              <a:t>…</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7"/>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274" name="Google Shape;274;p47"/>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Please…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256025" y="2206950"/>
            <a:ext cx="4045200" cy="72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About Kaz</a:t>
            </a:r>
            <a:endParaRPr/>
          </a:p>
        </p:txBody>
      </p:sp>
      <p:sp>
        <p:nvSpPr>
          <p:cNvPr id="120" name="Google Shape;120;p2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Location: 35/5, Shantinagar, Dhaka-1217</a:t>
            </a:r>
            <a:endParaRPr sz="2000"/>
          </a:p>
          <a:p>
            <a:pPr indent="-355600" lvl="0" marL="457200" rtl="0" algn="l">
              <a:spcBef>
                <a:spcPts val="0"/>
              </a:spcBef>
              <a:spcAft>
                <a:spcPts val="0"/>
              </a:spcAft>
              <a:buSzPts val="2000"/>
              <a:buChar char="●"/>
            </a:pPr>
            <a:r>
              <a:rPr lang="en" sz="2000"/>
              <a:t>19 years since establishment</a:t>
            </a:r>
            <a:endParaRPr sz="2000"/>
          </a:p>
          <a:p>
            <a:pPr indent="-355600" lvl="0" marL="457200" rtl="0" algn="l">
              <a:spcBef>
                <a:spcPts val="0"/>
              </a:spcBef>
              <a:spcAft>
                <a:spcPts val="0"/>
              </a:spcAft>
              <a:buSzPts val="2000"/>
              <a:buChar char="●"/>
            </a:pPr>
            <a:r>
              <a:rPr lang="en" sz="2000"/>
              <a:t>Served more than 100 companies</a:t>
            </a:r>
            <a:endParaRPr sz="2000"/>
          </a:p>
          <a:p>
            <a:pPr indent="-355600" lvl="0" marL="457200" rtl="0" algn="l">
              <a:spcBef>
                <a:spcPts val="0"/>
              </a:spcBef>
              <a:spcAft>
                <a:spcPts val="0"/>
              </a:spcAft>
              <a:buSzPts val="2000"/>
              <a:buChar char="●"/>
            </a:pPr>
            <a:r>
              <a:rPr lang="en" sz="2000"/>
              <a:t>Completed more than 150 projects</a:t>
            </a:r>
            <a:endParaRPr sz="2000"/>
          </a:p>
          <a:p>
            <a:pPr indent="-355600" lvl="0" marL="457200" rtl="0" algn="l">
              <a:spcBef>
                <a:spcPts val="0"/>
              </a:spcBef>
              <a:spcAft>
                <a:spcPts val="0"/>
              </a:spcAft>
              <a:buSzPts val="2000"/>
              <a:buChar char="●"/>
            </a:pPr>
            <a:r>
              <a:rPr lang="en" sz="2000"/>
              <a:t>More than 80 employees working currently</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8"/>
          <p:cNvSpPr txBox="1"/>
          <p:nvPr>
            <p:ph type="title"/>
          </p:nvPr>
        </p:nvSpPr>
        <p:spPr>
          <a:xfrm>
            <a:off x="256025" y="2206950"/>
            <a:ext cx="4045200" cy="72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Services</a:t>
            </a:r>
            <a:endParaRPr/>
          </a:p>
        </p:txBody>
      </p:sp>
      <p:sp>
        <p:nvSpPr>
          <p:cNvPr id="126" name="Google Shape;126;p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Ideation, Graphics and Interaction Design</a:t>
            </a:r>
            <a:endParaRPr sz="2000"/>
          </a:p>
          <a:p>
            <a:pPr indent="-355600" lvl="0" marL="457200" rtl="0" algn="l">
              <a:spcBef>
                <a:spcPts val="0"/>
              </a:spcBef>
              <a:spcAft>
                <a:spcPts val="0"/>
              </a:spcAft>
              <a:buSzPts val="2000"/>
              <a:buChar char="●"/>
            </a:pPr>
            <a:r>
              <a:rPr lang="en" sz="2000"/>
              <a:t>Software Development</a:t>
            </a:r>
            <a:endParaRPr sz="2000"/>
          </a:p>
          <a:p>
            <a:pPr indent="-355600" lvl="0" marL="457200" rtl="0" algn="l">
              <a:spcBef>
                <a:spcPts val="0"/>
              </a:spcBef>
              <a:spcAft>
                <a:spcPts val="0"/>
              </a:spcAft>
              <a:buSzPts val="2000"/>
              <a:buChar char="●"/>
            </a:pPr>
            <a:r>
              <a:rPr lang="en" sz="2000"/>
              <a:t>Software Quality Assurance</a:t>
            </a:r>
            <a:endParaRPr sz="2000"/>
          </a:p>
          <a:p>
            <a:pPr indent="-355600" lvl="0" marL="457200" rtl="0" algn="l">
              <a:spcBef>
                <a:spcPts val="0"/>
              </a:spcBef>
              <a:spcAft>
                <a:spcPts val="0"/>
              </a:spcAft>
              <a:buSzPts val="2000"/>
              <a:buChar char="●"/>
            </a:pPr>
            <a:r>
              <a:rPr lang="en" sz="2000"/>
              <a:t>Data, Content and Research</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Internship Activities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0"/>
          <p:cNvSpPr txBox="1"/>
          <p:nvPr>
            <p:ph type="title"/>
          </p:nvPr>
        </p:nvSpPr>
        <p:spPr>
          <a:xfrm>
            <a:off x="256025" y="2206950"/>
            <a:ext cx="4045200" cy="72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Projects</a:t>
            </a:r>
            <a:endParaRPr/>
          </a:p>
        </p:txBody>
      </p:sp>
      <p:sp>
        <p:nvSpPr>
          <p:cNvPr id="137" name="Google Shape;137;p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Worked on two client project</a:t>
            </a:r>
            <a:endParaRPr sz="2000"/>
          </a:p>
          <a:p>
            <a:pPr indent="-355600" lvl="0" marL="457200" rtl="0" algn="l">
              <a:spcBef>
                <a:spcPts val="1600"/>
              </a:spcBef>
              <a:spcAft>
                <a:spcPts val="0"/>
              </a:spcAft>
              <a:buSzPts val="2000"/>
              <a:buChar char="●"/>
            </a:pPr>
            <a:r>
              <a:rPr lang="en" sz="2000"/>
              <a:t>Hakma </a:t>
            </a:r>
            <a:endParaRPr sz="2000"/>
          </a:p>
          <a:p>
            <a:pPr indent="-355600" lvl="0" marL="457200" rtl="0" algn="l">
              <a:spcBef>
                <a:spcPts val="0"/>
              </a:spcBef>
              <a:spcAft>
                <a:spcPts val="0"/>
              </a:spcAft>
              <a:buSzPts val="2000"/>
              <a:buChar char="●"/>
            </a:pPr>
            <a:r>
              <a:rPr lang="en" sz="2000"/>
              <a:t>Band Score 9</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Hakma</a:t>
            </a:r>
            <a:endParaRPr/>
          </a:p>
        </p:txBody>
      </p:sp>
      <p:sp>
        <p:nvSpPr>
          <p:cNvPr id="143" name="Google Shape;143;p31"/>
          <p:cNvSpPr txBox="1"/>
          <p:nvPr/>
        </p:nvSpPr>
        <p:spPr>
          <a:xfrm>
            <a:off x="839400" y="1190825"/>
            <a:ext cx="7465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Proxima Nova"/>
                <a:ea typeface="Proxima Nova"/>
                <a:cs typeface="Proxima Nova"/>
                <a:sym typeface="Proxima Nova"/>
              </a:rPr>
              <a:t>A mobile application for children and students to learn about Hadiths through various stories, games and quizzes.</a:t>
            </a:r>
            <a:endParaRPr sz="1600">
              <a:latin typeface="Proxima Nova"/>
              <a:ea typeface="Proxima Nova"/>
              <a:cs typeface="Proxima Nova"/>
              <a:sym typeface="Proxima Nova"/>
            </a:endParaRPr>
          </a:p>
        </p:txBody>
      </p:sp>
      <p:pic>
        <p:nvPicPr>
          <p:cNvPr id="144" name="Google Shape;144;p31"/>
          <p:cNvPicPr preferRelativeResize="0"/>
          <p:nvPr/>
        </p:nvPicPr>
        <p:blipFill>
          <a:blip r:embed="rId3">
            <a:alphaModFix/>
          </a:blip>
          <a:stretch>
            <a:fillRect/>
          </a:stretch>
        </p:blipFill>
        <p:spPr>
          <a:xfrm>
            <a:off x="235250" y="2082050"/>
            <a:ext cx="5151774" cy="2519800"/>
          </a:xfrm>
          <a:prstGeom prst="rect">
            <a:avLst/>
          </a:prstGeom>
          <a:noFill/>
          <a:ln>
            <a:noFill/>
          </a:ln>
        </p:spPr>
      </p:pic>
      <p:pic>
        <p:nvPicPr>
          <p:cNvPr id="145" name="Google Shape;145;p31"/>
          <p:cNvPicPr preferRelativeResize="0"/>
          <p:nvPr/>
        </p:nvPicPr>
        <p:blipFill>
          <a:blip r:embed="rId4">
            <a:alphaModFix/>
          </a:blip>
          <a:stretch>
            <a:fillRect/>
          </a:stretch>
        </p:blipFill>
        <p:spPr>
          <a:xfrm>
            <a:off x="6110000" y="1806425"/>
            <a:ext cx="1910209" cy="3032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2"/>
          <p:cNvSpPr txBox="1"/>
          <p:nvPr>
            <p:ph type="title"/>
          </p:nvPr>
        </p:nvSpPr>
        <p:spPr>
          <a:xfrm>
            <a:off x="256025" y="2206950"/>
            <a:ext cx="4045200" cy="72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Features</a:t>
            </a:r>
            <a:endParaRPr/>
          </a:p>
        </p:txBody>
      </p:sp>
      <p:sp>
        <p:nvSpPr>
          <p:cNvPr id="151" name="Google Shape;151;p32"/>
          <p:cNvSpPr txBox="1"/>
          <p:nvPr>
            <p:ph idx="2" type="body"/>
          </p:nvPr>
        </p:nvSpPr>
        <p:spPr>
          <a:xfrm>
            <a:off x="4939500" y="266625"/>
            <a:ext cx="3638700" cy="43458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SzPts val="1300"/>
              <a:buChar char="●"/>
            </a:pPr>
            <a:r>
              <a:rPr lang="en" sz="1300"/>
              <a:t>User</a:t>
            </a:r>
            <a:endParaRPr sz="1300"/>
          </a:p>
          <a:p>
            <a:pPr indent="-311150" lvl="1" marL="914400" rtl="0" algn="l">
              <a:spcBef>
                <a:spcPts val="0"/>
              </a:spcBef>
              <a:spcAft>
                <a:spcPts val="0"/>
              </a:spcAft>
              <a:buSzPts val="1300"/>
              <a:buChar char="○"/>
            </a:pPr>
            <a:r>
              <a:rPr lang="en" sz="1300"/>
              <a:t> R</a:t>
            </a:r>
            <a:r>
              <a:rPr lang="en" sz="1300"/>
              <a:t>ead stories and learn about hadiths.</a:t>
            </a:r>
            <a:endParaRPr sz="1300"/>
          </a:p>
          <a:p>
            <a:pPr indent="-311150" lvl="1" marL="914400" rtl="0" algn="l">
              <a:spcBef>
                <a:spcPts val="0"/>
              </a:spcBef>
              <a:spcAft>
                <a:spcPts val="0"/>
              </a:spcAft>
              <a:buSzPts val="1300"/>
              <a:buChar char="○"/>
            </a:pPr>
            <a:r>
              <a:rPr lang="en" sz="1300"/>
              <a:t>Give quiz after finishing the hadiths</a:t>
            </a:r>
            <a:endParaRPr sz="1300"/>
          </a:p>
          <a:p>
            <a:pPr indent="-311150" lvl="1" marL="914400" rtl="0" algn="l">
              <a:spcBef>
                <a:spcPts val="0"/>
              </a:spcBef>
              <a:spcAft>
                <a:spcPts val="0"/>
              </a:spcAft>
              <a:buSzPts val="1300"/>
              <a:buChar char="○"/>
            </a:pPr>
            <a:r>
              <a:rPr lang="en" sz="1300"/>
              <a:t>Purchase premium books and read promotional books for free</a:t>
            </a:r>
            <a:endParaRPr sz="1300"/>
          </a:p>
          <a:p>
            <a:pPr indent="-311150" lvl="1" marL="914400" rtl="0" algn="l">
              <a:spcBef>
                <a:spcPts val="0"/>
              </a:spcBef>
              <a:spcAft>
                <a:spcPts val="0"/>
              </a:spcAft>
              <a:buSzPts val="1300"/>
              <a:buChar char="○"/>
            </a:pPr>
            <a:r>
              <a:rPr lang="en" sz="1300"/>
              <a:t>Can give feedback for each book</a:t>
            </a:r>
            <a:endParaRPr sz="1300"/>
          </a:p>
          <a:p>
            <a:pPr indent="-311150" lvl="0" marL="457200" rtl="0" algn="l">
              <a:spcBef>
                <a:spcPts val="0"/>
              </a:spcBef>
              <a:spcAft>
                <a:spcPts val="0"/>
              </a:spcAft>
              <a:buSzPts val="1300"/>
              <a:buChar char="●"/>
            </a:pPr>
            <a:r>
              <a:rPr lang="en" sz="1300"/>
              <a:t>Schools </a:t>
            </a:r>
            <a:endParaRPr sz="1300"/>
          </a:p>
          <a:p>
            <a:pPr indent="-311150" lvl="1" marL="914400" rtl="0" algn="l">
              <a:spcBef>
                <a:spcPts val="0"/>
              </a:spcBef>
              <a:spcAft>
                <a:spcPts val="0"/>
              </a:spcAft>
              <a:buSzPts val="1300"/>
              <a:buChar char="○"/>
            </a:pPr>
            <a:r>
              <a:rPr lang="en" sz="1300"/>
              <a:t>Buy subscription for monthly and annually </a:t>
            </a:r>
            <a:endParaRPr sz="1300"/>
          </a:p>
          <a:p>
            <a:pPr indent="-311150" lvl="1" marL="914400" rtl="0" algn="l">
              <a:spcBef>
                <a:spcPts val="0"/>
              </a:spcBef>
              <a:spcAft>
                <a:spcPts val="0"/>
              </a:spcAft>
              <a:buSzPts val="1300"/>
              <a:buChar char="○"/>
            </a:pPr>
            <a:r>
              <a:rPr lang="en" sz="1300"/>
              <a:t>create class and students.</a:t>
            </a:r>
            <a:endParaRPr sz="1300"/>
          </a:p>
          <a:p>
            <a:pPr indent="-311150" lvl="1" marL="914400" rtl="0" algn="l">
              <a:spcBef>
                <a:spcPts val="0"/>
              </a:spcBef>
              <a:spcAft>
                <a:spcPts val="0"/>
              </a:spcAft>
              <a:buSzPts val="1300"/>
              <a:buChar char="○"/>
            </a:pPr>
            <a:r>
              <a:rPr lang="en" sz="1300"/>
              <a:t>See Students Progress</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Tools and Technologies</a:t>
            </a:r>
            <a:endParaRPr sz="3600"/>
          </a:p>
        </p:txBody>
      </p:sp>
      <p:pic>
        <p:nvPicPr>
          <p:cNvPr id="157" name="Google Shape;157;p33"/>
          <p:cNvPicPr preferRelativeResize="0"/>
          <p:nvPr/>
        </p:nvPicPr>
        <p:blipFill>
          <a:blip r:embed="rId3">
            <a:alphaModFix/>
          </a:blip>
          <a:stretch>
            <a:fillRect/>
          </a:stretch>
        </p:blipFill>
        <p:spPr>
          <a:xfrm>
            <a:off x="311690" y="1609499"/>
            <a:ext cx="1031900" cy="897375"/>
          </a:xfrm>
          <a:prstGeom prst="rect">
            <a:avLst/>
          </a:prstGeom>
          <a:noFill/>
          <a:ln>
            <a:noFill/>
          </a:ln>
        </p:spPr>
      </p:pic>
      <p:pic>
        <p:nvPicPr>
          <p:cNvPr id="158" name="Google Shape;158;p33"/>
          <p:cNvPicPr preferRelativeResize="0"/>
          <p:nvPr/>
        </p:nvPicPr>
        <p:blipFill>
          <a:blip r:embed="rId4">
            <a:alphaModFix/>
          </a:blip>
          <a:stretch>
            <a:fillRect/>
          </a:stretch>
        </p:blipFill>
        <p:spPr>
          <a:xfrm>
            <a:off x="1493172" y="1569323"/>
            <a:ext cx="977751" cy="977751"/>
          </a:xfrm>
          <a:prstGeom prst="rect">
            <a:avLst/>
          </a:prstGeom>
          <a:noFill/>
          <a:ln>
            <a:noFill/>
          </a:ln>
        </p:spPr>
      </p:pic>
      <p:pic>
        <p:nvPicPr>
          <p:cNvPr id="159" name="Google Shape;159;p33"/>
          <p:cNvPicPr preferRelativeResize="0"/>
          <p:nvPr/>
        </p:nvPicPr>
        <p:blipFill>
          <a:blip r:embed="rId5">
            <a:alphaModFix/>
          </a:blip>
          <a:stretch>
            <a:fillRect/>
          </a:stretch>
        </p:blipFill>
        <p:spPr>
          <a:xfrm>
            <a:off x="311692" y="3231681"/>
            <a:ext cx="977746" cy="977746"/>
          </a:xfrm>
          <a:prstGeom prst="rect">
            <a:avLst/>
          </a:prstGeom>
          <a:noFill/>
          <a:ln>
            <a:noFill/>
          </a:ln>
        </p:spPr>
      </p:pic>
      <p:pic>
        <p:nvPicPr>
          <p:cNvPr id="160" name="Google Shape;160;p33"/>
          <p:cNvPicPr preferRelativeResize="0"/>
          <p:nvPr/>
        </p:nvPicPr>
        <p:blipFill>
          <a:blip r:embed="rId6">
            <a:alphaModFix/>
          </a:blip>
          <a:stretch>
            <a:fillRect/>
          </a:stretch>
        </p:blipFill>
        <p:spPr>
          <a:xfrm>
            <a:off x="6297526" y="1436325"/>
            <a:ext cx="1071400" cy="1071400"/>
          </a:xfrm>
          <a:prstGeom prst="rect">
            <a:avLst/>
          </a:prstGeom>
          <a:noFill/>
          <a:ln>
            <a:noFill/>
          </a:ln>
        </p:spPr>
      </p:pic>
      <p:pic>
        <p:nvPicPr>
          <p:cNvPr id="161" name="Google Shape;161;p33"/>
          <p:cNvPicPr preferRelativeResize="0"/>
          <p:nvPr/>
        </p:nvPicPr>
        <p:blipFill>
          <a:blip r:embed="rId7">
            <a:alphaModFix/>
          </a:blip>
          <a:stretch>
            <a:fillRect/>
          </a:stretch>
        </p:blipFill>
        <p:spPr>
          <a:xfrm>
            <a:off x="6361222" y="3254231"/>
            <a:ext cx="1071400" cy="1072737"/>
          </a:xfrm>
          <a:prstGeom prst="rect">
            <a:avLst/>
          </a:prstGeom>
          <a:noFill/>
          <a:ln>
            <a:noFill/>
          </a:ln>
        </p:spPr>
      </p:pic>
      <p:pic>
        <p:nvPicPr>
          <p:cNvPr id="162" name="Google Shape;162;p33"/>
          <p:cNvPicPr preferRelativeResize="0"/>
          <p:nvPr/>
        </p:nvPicPr>
        <p:blipFill>
          <a:blip r:embed="rId8">
            <a:alphaModFix/>
          </a:blip>
          <a:stretch>
            <a:fillRect/>
          </a:stretch>
        </p:blipFill>
        <p:spPr>
          <a:xfrm>
            <a:off x="3102125" y="1485674"/>
            <a:ext cx="1071400" cy="1071400"/>
          </a:xfrm>
          <a:prstGeom prst="rect">
            <a:avLst/>
          </a:prstGeom>
          <a:noFill/>
          <a:ln>
            <a:noFill/>
          </a:ln>
        </p:spPr>
      </p:pic>
      <p:pic>
        <p:nvPicPr>
          <p:cNvPr id="163" name="Google Shape;163;p33"/>
          <p:cNvPicPr preferRelativeResize="0"/>
          <p:nvPr/>
        </p:nvPicPr>
        <p:blipFill>
          <a:blip r:embed="rId9">
            <a:alphaModFix/>
          </a:blip>
          <a:stretch>
            <a:fillRect/>
          </a:stretch>
        </p:blipFill>
        <p:spPr>
          <a:xfrm>
            <a:off x="1360149" y="3098650"/>
            <a:ext cx="1243776" cy="1243776"/>
          </a:xfrm>
          <a:prstGeom prst="rect">
            <a:avLst/>
          </a:prstGeom>
          <a:noFill/>
          <a:ln>
            <a:noFill/>
          </a:ln>
        </p:spPr>
      </p:pic>
      <p:pic>
        <p:nvPicPr>
          <p:cNvPr id="164" name="Google Shape;164;p33"/>
          <p:cNvPicPr preferRelativeResize="0"/>
          <p:nvPr/>
        </p:nvPicPr>
        <p:blipFill>
          <a:blip r:embed="rId10">
            <a:alphaModFix/>
          </a:blip>
          <a:stretch>
            <a:fillRect/>
          </a:stretch>
        </p:blipFill>
        <p:spPr>
          <a:xfrm>
            <a:off x="3102125" y="3231675"/>
            <a:ext cx="1314224" cy="1117850"/>
          </a:xfrm>
          <a:prstGeom prst="rect">
            <a:avLst/>
          </a:prstGeom>
          <a:noFill/>
          <a:ln>
            <a:noFill/>
          </a:ln>
        </p:spPr>
      </p:pic>
      <p:pic>
        <p:nvPicPr>
          <p:cNvPr id="165" name="Google Shape;165;p33"/>
          <p:cNvPicPr preferRelativeResize="0"/>
          <p:nvPr/>
        </p:nvPicPr>
        <p:blipFill>
          <a:blip r:embed="rId11">
            <a:alphaModFix/>
          </a:blip>
          <a:stretch>
            <a:fillRect/>
          </a:stretch>
        </p:blipFill>
        <p:spPr>
          <a:xfrm>
            <a:off x="4505605" y="1436324"/>
            <a:ext cx="1175045" cy="1243775"/>
          </a:xfrm>
          <a:prstGeom prst="rect">
            <a:avLst/>
          </a:prstGeom>
          <a:noFill/>
          <a:ln>
            <a:noFill/>
          </a:ln>
        </p:spPr>
      </p:pic>
      <p:pic>
        <p:nvPicPr>
          <p:cNvPr id="166" name="Google Shape;166;p33"/>
          <p:cNvPicPr preferRelativeResize="0"/>
          <p:nvPr/>
        </p:nvPicPr>
        <p:blipFill>
          <a:blip r:embed="rId12">
            <a:alphaModFix/>
          </a:blip>
          <a:stretch>
            <a:fillRect/>
          </a:stretch>
        </p:blipFill>
        <p:spPr>
          <a:xfrm>
            <a:off x="4848425" y="3231675"/>
            <a:ext cx="1080734" cy="1117850"/>
          </a:xfrm>
          <a:prstGeom prst="rect">
            <a:avLst/>
          </a:prstGeom>
          <a:noFill/>
          <a:ln>
            <a:noFill/>
          </a:ln>
        </p:spPr>
      </p:pic>
      <p:pic>
        <p:nvPicPr>
          <p:cNvPr id="167" name="Google Shape;167;p33"/>
          <p:cNvPicPr preferRelativeResize="0"/>
          <p:nvPr/>
        </p:nvPicPr>
        <p:blipFill>
          <a:blip r:embed="rId13">
            <a:alphaModFix/>
          </a:blip>
          <a:stretch>
            <a:fillRect/>
          </a:stretch>
        </p:blipFill>
        <p:spPr>
          <a:xfrm>
            <a:off x="7715325" y="2296925"/>
            <a:ext cx="1314225" cy="1314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